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4" r:id="rId19"/>
    <p:sldId id="274" r:id="rId20"/>
    <p:sldId id="276" r:id="rId21"/>
    <p:sldId id="277" r:id="rId22"/>
    <p:sldId id="283" r:id="rId23"/>
    <p:sldId id="278" r:id="rId24"/>
    <p:sldId id="285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itchFamily="2" charset="0"/>
      <p:regular r:id="rId35"/>
      <p:bold r:id="rId36"/>
      <p:italic r:id="rId37"/>
      <p:boldItalic r:id="rId38"/>
    </p:embeddedFont>
    <p:embeddedFont>
      <p:font typeface="Open Sans Light" pitchFamily="2" charset="0"/>
      <p:regular r:id="rId39"/>
      <p:bold r:id="rId40"/>
      <p:italic r:id="rId41"/>
      <p:boldItalic r:id="rId42"/>
    </p:embeddedFont>
    <p:embeddedFont>
      <p:font typeface="Open Sans SemiBold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17d83987_1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17d83987_1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03b9042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03b9042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03b904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03b904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128bc9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128bc9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138d80a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138d80a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128bc95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128bc95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128bc95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128bc95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128bc9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128bc9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128bc9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f128bc9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3d17eb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3d17eb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f138d80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f138d80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a6295dc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a6295dc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138d80a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f138d80a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138d80a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138d80a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f138d80a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f138d80a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138d80a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f138d80a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bc4922b0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bc4922b0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e17d83987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e17d83987_1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7033c2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7033c2f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033c2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7033c2f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bc4922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bc4922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a6295dc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a6295dc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03b90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03b90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03b904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03b904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03b9042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03b9042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>
  <p:cSld name="Firs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 and text">
  <p:cSld name="Common slide with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sz="28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slide">
  <p:cSld name="Sub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">
  <p:cSld name="Common slide with 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5149771" y="3920677"/>
            <a:ext cx="4311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">
  <p:cSld name="Comm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for videos">
  <p:cSld name="Slide for video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2529838" y="3362713"/>
            <a:ext cx="232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4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6E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9">
            <a:alphaModFix/>
          </a:blip>
          <a:srcRect l="3045" t="5526" r="93044" b="89003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cmast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XANvWyDaio&amp;list=PLN1iOWWHLJz3ndzRIvpbby75G2_2pYYrL&amp;index=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w.siemens.com/en-US/doc/209349590/PL20200605195244930.nx_interface/xid6640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rokinx.ru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Mechanics and machines, lab 1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Intro to subject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History of CAD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Solid modeling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Gearbox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450" y="632613"/>
            <a:ext cx="6301520" cy="3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Transient Structural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74" y="960425"/>
            <a:ext cx="5027600" cy="36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Computer Aided Design (1)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l="1527" t="3632" r="2429" b="2515"/>
          <a:stretch/>
        </p:blipFill>
        <p:spPr>
          <a:xfrm>
            <a:off x="1920263" y="960425"/>
            <a:ext cx="4893125" cy="26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l="25654" t="20963" r="13481" b="11304"/>
          <a:stretch/>
        </p:blipFill>
        <p:spPr>
          <a:xfrm>
            <a:off x="946650" y="2158400"/>
            <a:ext cx="2139424" cy="148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l="29368" t="28430" b="18684"/>
          <a:stretch/>
        </p:blipFill>
        <p:spPr>
          <a:xfrm>
            <a:off x="6399375" y="1334800"/>
            <a:ext cx="2033926" cy="117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223" y="3307000"/>
            <a:ext cx="1765075" cy="11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Computer Aided Design (2)</a:t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2027850" y="960425"/>
            <a:ext cx="21564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2027275" y="4033300"/>
            <a:ext cx="2156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Solid Modeling</a:t>
            </a: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4310850" y="960425"/>
            <a:ext cx="26727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6"/>
          <p:cNvSpPr/>
          <p:nvPr/>
        </p:nvSpPr>
        <p:spPr>
          <a:xfrm>
            <a:off x="4310325" y="4033300"/>
            <a:ext cx="26727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Surface Modeling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l="29985" r="29829"/>
          <a:stretch/>
        </p:blipFill>
        <p:spPr>
          <a:xfrm>
            <a:off x="2126382" y="1002850"/>
            <a:ext cx="2009719" cy="30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818" y="1002850"/>
            <a:ext cx="2558832" cy="303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History of CAD (1)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424376" y="960475"/>
            <a:ext cx="70794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60th —  Theoretical studies of the possibility of solving design problems on the computer were carried out.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70th — Methods, algorithms and programs for solving individual tasks for different design stages were developed.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80th — CAD is being developed and improved. 3D modeling became more popular.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90th — Developers had finished formation of base concepts of CAD and unified data transfer between systems.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CAD benefits</a:t>
            </a:r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Cheaper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Safer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Faster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Popular CAD systems in Russia (1)</a:t>
            </a:r>
            <a:endParaRPr/>
          </a:p>
        </p:txBody>
      </p:sp>
      <p:sp>
        <p:nvSpPr>
          <p:cNvPr id="229" name="Google Shape;229;p39"/>
          <p:cNvSpPr/>
          <p:nvPr/>
        </p:nvSpPr>
        <p:spPr>
          <a:xfrm>
            <a:off x="466025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466025" y="30153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31" name="Google Shape;231;p39"/>
          <p:cNvSpPr/>
          <p:nvPr/>
        </p:nvSpPr>
        <p:spPr>
          <a:xfrm>
            <a:off x="791299" y="3329597"/>
            <a:ext cx="12237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Inventor</a:t>
            </a:r>
            <a:endParaRPr/>
          </a:p>
        </p:txBody>
      </p:sp>
      <p:sp>
        <p:nvSpPr>
          <p:cNvPr id="232" name="Google Shape;232;p39"/>
          <p:cNvSpPr/>
          <p:nvPr/>
        </p:nvSpPr>
        <p:spPr>
          <a:xfrm>
            <a:off x="2131572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2131575" y="30152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234" name="Google Shape;234;p39"/>
          <p:cNvSpPr/>
          <p:nvPr/>
        </p:nvSpPr>
        <p:spPr>
          <a:xfrm>
            <a:off x="2131351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SolidWorks</a:t>
            </a:r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3797307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9"/>
          <p:cNvSpPr txBox="1"/>
          <p:nvPr/>
        </p:nvSpPr>
        <p:spPr>
          <a:xfrm>
            <a:off x="3797300" y="3015325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37" name="Google Shape;237;p39"/>
          <p:cNvSpPr/>
          <p:nvPr/>
        </p:nvSpPr>
        <p:spPr>
          <a:xfrm>
            <a:off x="3797074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Компас 3D</a:t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5463041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5463025" y="3015231"/>
            <a:ext cx="1549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240" name="Google Shape;240;p39"/>
          <p:cNvSpPr/>
          <p:nvPr/>
        </p:nvSpPr>
        <p:spPr>
          <a:xfrm>
            <a:off x="5462828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Siemens NX</a:t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>
            <a:off x="7128776" y="1603000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7128775" y="3015280"/>
            <a:ext cx="1549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</a:t>
            </a:r>
            <a:endParaRPr sz="1100"/>
          </a:p>
        </p:txBody>
      </p:sp>
      <p:sp>
        <p:nvSpPr>
          <p:cNvPr id="243" name="Google Shape;243;p39"/>
          <p:cNvSpPr/>
          <p:nvPr/>
        </p:nvSpPr>
        <p:spPr>
          <a:xfrm>
            <a:off x="7128550" y="3329600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AutoCAD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312" y="1620199"/>
            <a:ext cx="1420650" cy="14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l="28198" t="6473" r="30254" b="7334"/>
          <a:stretch/>
        </p:blipFill>
        <p:spPr>
          <a:xfrm>
            <a:off x="2185387" y="1645801"/>
            <a:ext cx="1441749" cy="140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5">
            <a:alphaModFix/>
          </a:blip>
          <a:srcRect l="24122" t="13304" r="24726" b="39701"/>
          <a:stretch/>
        </p:blipFill>
        <p:spPr>
          <a:xfrm>
            <a:off x="519537" y="1668232"/>
            <a:ext cx="1441751" cy="132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39" y="1645814"/>
            <a:ext cx="1441742" cy="136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2525" y="1699925"/>
            <a:ext cx="1441725" cy="12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8">
            <a:alphaModFix/>
          </a:blip>
          <a:srcRect l="17104" t="5517" r="15048"/>
          <a:stretch/>
        </p:blipFill>
        <p:spPr>
          <a:xfrm>
            <a:off x="5117625" y="1620200"/>
            <a:ext cx="228900" cy="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Siemens NX</a:t>
            </a:r>
            <a:endParaRPr dirty="0"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1203350" y="1259550"/>
            <a:ext cx="25935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Open Sans"/>
                <a:ea typeface="Open Sans"/>
                <a:cs typeface="Open Sans"/>
                <a:sym typeface="Open Sans"/>
              </a:rPr>
              <a:t>Prof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ru" sz="1500" dirty="0">
                <a:latin typeface="Open Sans"/>
                <a:ea typeface="Open Sans"/>
                <a:cs typeface="Open Sans"/>
                <a:sym typeface="Open Sans"/>
              </a:rPr>
              <a:t>All in one system (CAD,CAM,CAE,PDM)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ru" sz="1500" dirty="0">
                <a:latin typeface="Open Sans"/>
                <a:ea typeface="Open Sans"/>
                <a:cs typeface="Open Sans"/>
                <a:sym typeface="Open Sans"/>
              </a:rPr>
              <a:t>Free for students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Can create a real aircraft</a:t>
            </a:r>
            <a:endParaRPr sz="15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2"/>
          </p:nvPr>
        </p:nvSpPr>
        <p:spPr>
          <a:xfrm>
            <a:off x="5347400" y="1217650"/>
            <a:ext cx="28881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Open Sans"/>
                <a:ea typeface="Open Sans"/>
                <a:cs typeface="Open Sans"/>
                <a:sym typeface="Open Sans"/>
              </a:rPr>
              <a:t>Cons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Complex system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500" dirty="0">
                <a:latin typeface="Open Sans"/>
                <a:ea typeface="Open Sans"/>
                <a:cs typeface="Open Sans"/>
                <a:sym typeface="Open Sans"/>
              </a:rPr>
              <a:t>Not popular in small companies</a:t>
            </a:r>
          </a:p>
        </p:txBody>
      </p:sp>
      <p:sp>
        <p:nvSpPr>
          <p:cNvPr id="2" name="Google Shape;238;p39">
            <a:extLst>
              <a:ext uri="{FF2B5EF4-FFF2-40B4-BE49-F238E27FC236}">
                <a16:creationId xmlns:a16="http://schemas.microsoft.com/office/drawing/2014/main" id="{133C5C02-B14C-E99E-2BF8-81156070262E}"/>
              </a:ext>
            </a:extLst>
          </p:cNvPr>
          <p:cNvSpPr/>
          <p:nvPr/>
        </p:nvSpPr>
        <p:spPr>
          <a:xfrm>
            <a:off x="3732330" y="960425"/>
            <a:ext cx="1549200" cy="193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9;p39">
            <a:extLst>
              <a:ext uri="{FF2B5EF4-FFF2-40B4-BE49-F238E27FC236}">
                <a16:creationId xmlns:a16="http://schemas.microsoft.com/office/drawing/2014/main" id="{D8A37729-0402-2D84-537D-58DC8E8773D3}"/>
              </a:ext>
            </a:extLst>
          </p:cNvPr>
          <p:cNvSpPr txBox="1"/>
          <p:nvPr/>
        </p:nvSpPr>
        <p:spPr>
          <a:xfrm>
            <a:off x="3732314" y="2372656"/>
            <a:ext cx="1549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Open Sans"/>
                <a:ea typeface="Open Sans"/>
                <a:cs typeface="Open Sans"/>
                <a:sym typeface="Open Sans"/>
              </a:rPr>
              <a:t>CAD/CAM/CAE/PDM</a:t>
            </a:r>
            <a:endParaRPr sz="1100"/>
          </a:p>
        </p:txBody>
      </p:sp>
      <p:sp>
        <p:nvSpPr>
          <p:cNvPr id="4" name="Google Shape;240;p39">
            <a:extLst>
              <a:ext uri="{FF2B5EF4-FFF2-40B4-BE49-F238E27FC236}">
                <a16:creationId xmlns:a16="http://schemas.microsoft.com/office/drawing/2014/main" id="{D5680C78-B740-5167-4BD5-D19BF87D7E04}"/>
              </a:ext>
            </a:extLst>
          </p:cNvPr>
          <p:cNvSpPr/>
          <p:nvPr/>
        </p:nvSpPr>
        <p:spPr>
          <a:xfrm>
            <a:off x="3732117" y="2687025"/>
            <a:ext cx="15492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Siemens NX</a:t>
            </a:r>
            <a:endParaRPr/>
          </a:p>
        </p:txBody>
      </p:sp>
      <p:pic>
        <p:nvPicPr>
          <p:cNvPr id="5" name="Google Shape;244;p39">
            <a:extLst>
              <a:ext uri="{FF2B5EF4-FFF2-40B4-BE49-F238E27FC236}">
                <a16:creationId xmlns:a16="http://schemas.microsoft.com/office/drawing/2014/main" id="{A1D48B17-9C9F-3F84-BEE4-0B585CB49D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601" y="977624"/>
            <a:ext cx="1420650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181C7CA-F11E-A2B4-DB52-C3FC49EC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usage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DE0233-58B0-1DCA-A504-2C495FD68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398173" cy="2562300"/>
          </a:xfrm>
        </p:spPr>
        <p:txBody>
          <a:bodyPr/>
          <a:lstStyle/>
          <a:p>
            <a:pPr marL="571500" indent="-342900">
              <a:buAutoNum type="arabicParenR"/>
            </a:pPr>
            <a:r>
              <a:rPr lang="en-US" dirty="0"/>
              <a:t>If you need a good drawings. Make CAD anywhere, afterwards import to Kompas-3D</a:t>
            </a:r>
          </a:p>
          <a:p>
            <a:pPr marL="571500" indent="-342900">
              <a:buAutoNum type="arabicParenR"/>
            </a:pPr>
            <a:r>
              <a:rPr lang="en-US" dirty="0"/>
              <a:t>If you need Standard Component Library (SCL), use either Kompas, or Solid Edge, or </a:t>
            </a:r>
            <a:r>
              <a:rPr lang="en-US" dirty="0">
                <a:hlinkClick r:id="rId2"/>
              </a:rPr>
              <a:t>https://www.mcmaster.com/</a:t>
            </a:r>
            <a:r>
              <a:rPr lang="en-US" dirty="0"/>
              <a:t> . Insert needed stuff in NX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74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Creating a solid body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424376" y="960475"/>
            <a:ext cx="63600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Most of the bodies can be created using only 4 operations:</a:t>
            </a:r>
            <a:endParaRPr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Sketch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Extrude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Revolute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Combine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Рефлексия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424375" y="960475"/>
            <a:ext cx="8256900" cy="32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 dirty="0"/>
              <a:t>Сделать упор на консультации: заставлять студентов приходить каждую неделю показывать результат обязательно (часть оценки)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dirty="0"/>
              <a:t>Жесткие дедлайны по проекту. Не продлевать дедлайны. Late submission жестко.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dirty="0"/>
              <a:t>Лабы делать динамическими: есть набор тем и по ним идти, остальное - офис аурс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dirty="0"/>
              <a:t>В папке “Проект Информация” лежит Teli et al. - 2019 - Design and Fabrication of Multi Legged Robot-annotated. Они должны репорт оформлять в оверлифе каждый блок, а потом в конце можно будет его опубликовать.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dirty="0"/>
              <a:t>Лабы переименовать в таком формате</a:t>
            </a:r>
            <a:br>
              <a:rPr lang="ru" dirty="0"/>
            </a:br>
            <a:r>
              <a:rPr lang="ru" dirty="0"/>
              <a:t>MAM2022_lab_x_ХХХy , где х - номер лабы, А ХХХ описание краткое лабы (KIN - кинематика, ASM - сборка) итп, y - номер лабы по этой теме 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u="sng" dirty="0">
                <a:solidFill>
                  <a:schemeClr val="hlink"/>
                </a:solidFill>
                <a:hlinkClick r:id="rId3"/>
              </a:rPr>
              <a:t>https://www.youtube.com/watch?v=5XANvWyDaio&amp;list=PLN1iOWWHLJz3ndzRIvpbby75G2_2pYYrL&amp;index=25</a:t>
            </a:r>
            <a:r>
              <a:rPr lang="ru" dirty="0"/>
              <a:t> курс Стенфорда на схожую тематику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NX</a:t>
            </a:r>
            <a:r>
              <a:rPr lang="ru" dirty="0"/>
              <a:t> workspace, checklist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Browser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Design History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Toolbar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Data Panel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 dirty="0"/>
              <a:t>View Cube</a:t>
            </a:r>
            <a:endParaRPr lang="en-US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-US" dirty="0"/>
              <a:t>Help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ru" dirty="0"/>
              <a:t>ketches, checklist</a:t>
            </a:r>
            <a:endParaRPr dirty="0"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Choose Plane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Construction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Toolbar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Constraints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ru"/>
              <a:t>Change Parameters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DC6BF-4C86-A54E-617E-8BA1FA78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9862"/>
            <a:ext cx="8312192" cy="43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7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1: make CAD model of detail below</a:t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00" y="1311825"/>
            <a:ext cx="4043626" cy="25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 l="17154" t="27858" r="39828" b="5188"/>
          <a:stretch/>
        </p:blipFill>
        <p:spPr>
          <a:xfrm>
            <a:off x="4624825" y="960425"/>
            <a:ext cx="4004424" cy="350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4D426-C4A5-0C9E-F438-D0FF065A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B4DFE3-F0DF-2F08-0CC2-1BC6EF6DF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https://youtu.be/KohY2-krw1I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89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2: make an animated sketch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3">
            <a:alphaModFix/>
          </a:blip>
          <a:srcRect l="25050" t="25086" r="7790" b="22342"/>
          <a:stretch/>
        </p:blipFill>
        <p:spPr>
          <a:xfrm>
            <a:off x="698138" y="1019375"/>
            <a:ext cx="7747723" cy="34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3: make CAD model of detail below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body" idx="1"/>
          </p:nvPr>
        </p:nvSpPr>
        <p:spPr>
          <a:xfrm>
            <a:off x="424375" y="3886150"/>
            <a:ext cx="7981800" cy="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b="1"/>
              <a:t>Hint</a:t>
            </a:r>
            <a:r>
              <a:rPr lang="ru"/>
              <a:t>: It can be solved making 2 equal sketches perpendicular to each other, extruding them and using “combine” command 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l="21518" t="23277" r="20510" b="5689"/>
          <a:stretch/>
        </p:blipFill>
        <p:spPr>
          <a:xfrm>
            <a:off x="2369450" y="802025"/>
            <a:ext cx="4405099" cy="30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References</a:t>
            </a:r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body" idx="1"/>
          </p:nvPr>
        </p:nvSpPr>
        <p:spPr>
          <a:xfrm>
            <a:off x="424375" y="960426"/>
            <a:ext cx="5199600" cy="186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NX interface</a:t>
            </a:r>
            <a:endParaRPr lang="en-US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https://urokinx.ru/</a:t>
            </a:r>
            <a:endParaRPr lang="en-US" dirty="0"/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– Oleg Bulichev</a:t>
            </a:r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 activities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424375" y="960476"/>
            <a:ext cx="5199600" cy="1446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Triple repetition: lab, HW, project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Hometasks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424375" y="960475"/>
            <a:ext cx="7091100" cy="319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In total — 8*2 = 16 (1 week - 1 HW):</a:t>
            </a:r>
            <a:endParaRPr/>
          </a:p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CAD 1 - CAD, simple detail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CAD 2 - CAD, complex detail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ASM 1 - CAD, simple assembly + render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ASM 2 - CAD, complex assembly using naming convention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DYN 1 - CAE, solve Inverse Dynamics Problem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BAL 1 - CAD+CAE, balancing mechanism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SSA 1 - CAE, Static Structural Analysis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/>
              <a:t>HW TSA 1 - CAE, Transient Structural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Lab goals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To obtain the needed tools for solving the design part of the course project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Almost final exam task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424374" y="960475"/>
            <a:ext cx="3744900" cy="25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Make CAD model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Solve Inverse Dynamics problem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Balancing the mechanism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Propose a gearbox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Check the durability of the mechanism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71" y="960475"/>
            <a:ext cx="4614575" cy="23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Fusion 360: kinematics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27164" t="31098" r="12536" b="13585"/>
          <a:stretch/>
        </p:blipFill>
        <p:spPr>
          <a:xfrm>
            <a:off x="1227975" y="1019375"/>
            <a:ext cx="6688051" cy="34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ANSYS: inverse dynamics problem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26318"/>
          <a:stretch/>
        </p:blipFill>
        <p:spPr>
          <a:xfrm>
            <a:off x="5546200" y="960413"/>
            <a:ext cx="3260075" cy="31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t="74907" b="-2"/>
          <a:stretch/>
        </p:blipFill>
        <p:spPr>
          <a:xfrm>
            <a:off x="424375" y="1742258"/>
            <a:ext cx="5028450" cy="16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Balancing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3">
            <a:alphaModFix/>
          </a:blip>
          <a:srcRect b="5123"/>
          <a:stretch/>
        </p:blipFill>
        <p:spPr>
          <a:xfrm>
            <a:off x="3064950" y="596388"/>
            <a:ext cx="5129476" cy="395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2"/>
          <p:cNvCxnSpPr/>
          <p:nvPr/>
        </p:nvCxnSpPr>
        <p:spPr>
          <a:xfrm rot="10800000" flipH="1">
            <a:off x="3810975" y="1272625"/>
            <a:ext cx="2125500" cy="199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32"/>
          <p:cNvSpPr txBox="1"/>
          <p:nvPr/>
        </p:nvSpPr>
        <p:spPr>
          <a:xfrm>
            <a:off x="3144725" y="10060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Gold bullion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658</Words>
  <Application>Microsoft Office PowerPoint</Application>
  <PresentationFormat>Экран (16:9)</PresentationFormat>
  <Paragraphs>103</Paragraphs>
  <Slides>28</Slides>
  <Notes>25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Calibri</vt:lpstr>
      <vt:lpstr>Open Sans SemiBold</vt:lpstr>
      <vt:lpstr>Arial</vt:lpstr>
      <vt:lpstr>Open Sans Light</vt:lpstr>
      <vt:lpstr>Open Sans</vt:lpstr>
      <vt:lpstr>Тема Office</vt:lpstr>
      <vt:lpstr>Mechanics and machines, lab 1</vt:lpstr>
      <vt:lpstr>Рефлексия</vt:lpstr>
      <vt:lpstr>Class activities</vt:lpstr>
      <vt:lpstr>Hometasks</vt:lpstr>
      <vt:lpstr>Lab goals</vt:lpstr>
      <vt:lpstr>Almost final exam task</vt:lpstr>
      <vt:lpstr>Fusion 360: kinematics</vt:lpstr>
      <vt:lpstr>ANSYS: inverse dynamics problem</vt:lpstr>
      <vt:lpstr>Balancing</vt:lpstr>
      <vt:lpstr>Gearbox</vt:lpstr>
      <vt:lpstr>Transient Structural</vt:lpstr>
      <vt:lpstr>Computer Aided Design (1)</vt:lpstr>
      <vt:lpstr>Computer Aided Design (2)</vt:lpstr>
      <vt:lpstr>History of CAD (1)</vt:lpstr>
      <vt:lpstr>CAD benefits</vt:lpstr>
      <vt:lpstr>Popular CAD systems in Russia (1)</vt:lpstr>
      <vt:lpstr>Siemens NX</vt:lpstr>
      <vt:lpstr>Common usage</vt:lpstr>
      <vt:lpstr>Creating a solid body</vt:lpstr>
      <vt:lpstr>NX workspace, checklist</vt:lpstr>
      <vt:lpstr>Sketches, checklist</vt:lpstr>
      <vt:lpstr>Презентация PowerPoint</vt:lpstr>
      <vt:lpstr>Task 1: make CAD model of detail below</vt:lpstr>
      <vt:lpstr>Презентация PowerPoint</vt:lpstr>
      <vt:lpstr>Task 2: make an animated sketch</vt:lpstr>
      <vt:lpstr>Task 3: make CAD model of detail below</vt:lpstr>
      <vt:lpstr>References</vt:lpstr>
      <vt:lpstr>Deserve “A” grade!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Mechanics and machines, lab 1</dc:title>
  <cp:lastModifiedBy>Oleg Bulichev</cp:lastModifiedBy>
  <cp:revision>2</cp:revision>
  <dcterms:modified xsi:type="dcterms:W3CDTF">2023-02-19T12:57:37Z</dcterms:modified>
</cp:coreProperties>
</file>